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0"/>
  </p:notesMasterIdLst>
  <p:sldIdLst>
    <p:sldId id="256" r:id="rId3"/>
    <p:sldId id="261" r:id="rId4"/>
    <p:sldId id="283" r:id="rId5"/>
    <p:sldId id="294" r:id="rId6"/>
    <p:sldId id="293" r:id="rId7"/>
    <p:sldId id="277" r:id="rId8"/>
    <p:sldId id="263" r:id="rId9"/>
  </p:sldIdLst>
  <p:sldSz cx="12192000" cy="6858000"/>
  <p:notesSz cx="6858000" cy="9144000"/>
  <p:embeddedFontLst>
    <p:embeddedFont>
      <p:font typeface="Poppins" panose="00000500000000000000" pitchFamily="2" charset="0"/>
      <p:regular r:id="rId14"/>
    </p:embeddedFont>
    <p:embeddedFont>
      <p:font typeface="等线" panose="02010600030101010101" charset="-122"/>
      <p:regular r:id="rId1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4145"/>
    <a:srgbClr val="5F23F0"/>
    <a:srgbClr val="FF8800"/>
    <a:srgbClr val="E97B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3BF52C-2900-ED47-BF31-436EF02CC6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4E932C-7304-8F4C-AF7F-F339DE8A4C0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4E932C-7304-8F4C-AF7F-F339DE8A4C0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hyperlink" Target="https://trufflesuite.com/truffle/" TargetMode="Externa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hyperlink" Target="https://trufflesuite.com/ganache/" TargetMode="Externa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hyperlink" Target="https://github.com/OpenZeppelin/openzeppelin-contracts/tree/master/contracts" TargetMode="External"/><Relationship Id="rId2" Type="http://schemas.openxmlformats.org/officeDocument/2006/relationships/hyperlink" Target="https://openzeppelin.com/contracts/" TargetMode="Externa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twitter.com/Tintinland2021" TargetMode="External"/><Relationship Id="rId3" Type="http://schemas.openxmlformats.org/officeDocument/2006/relationships/hyperlink" Target="https://discord.com/invite/hAmTfTQYgH" TargetMode="External"/><Relationship Id="rId2" Type="http://schemas.openxmlformats.org/officeDocument/2006/relationships/hyperlink" Target="https://www.youtube.com/channel/UCDpcMcnfYHHdvn8ym10cGlA" TargetMode="Externa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73573" y="-74025"/>
            <a:ext cx="12339145" cy="6999890"/>
          </a:xfrm>
          <a:prstGeom prst="rect">
            <a:avLst/>
          </a:prstGeom>
          <a:gradFill flip="none" rotWithShape="1">
            <a:gsLst>
              <a:gs pos="0">
                <a:srgbClr val="5F23F0">
                  <a:alpha val="3000"/>
                </a:srgbClr>
              </a:gs>
              <a:gs pos="100000">
                <a:schemeClr val="bg1">
                  <a:lumMod val="95000"/>
                  <a:alpha val="56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55560" y="4544378"/>
            <a:ext cx="430339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以太坊开发入门实战</a:t>
            </a:r>
            <a:endParaRPr lang="zh-CN" altLang="en-US" sz="3600" b="1" dirty="0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806" y="2708747"/>
            <a:ext cx="3152775" cy="143434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969770" y="5448935"/>
            <a:ext cx="22752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b="1"/>
              <a:t>owen liu from DODO</a:t>
            </a:r>
            <a:endParaRPr lang="en-US" altLang="zh-CN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986971" y="58617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/>
              <a:t>课程大纲</a:t>
            </a:r>
            <a:endParaRPr kumimoji="1"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976772" y="131738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it-IT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从与</a:t>
            </a: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DApp</a:t>
            </a:r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应用交互开始，认识以太坊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20437" y="127859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第一节：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83122" y="3494165"/>
            <a:ext cx="486466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合约项目工程化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15357" y="197010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第二节：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71692" y="199937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解刨合约交易，入门</a:t>
            </a: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Solidity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6787" y="268130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第三节：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6787" y="349474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第四节：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76772" y="425108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链上数据记录与检索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20437" y="421229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第五节：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971692" y="4969270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it-IT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前端与合约的交互开发 </a:t>
            </a: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&amp;&amp; </a:t>
            </a:r>
            <a:r>
              <a:rPr lang="zh-CN" altLang="it-IT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  <a:sym typeface="+mn-ea"/>
              </a:rPr>
              <a:t>合约安全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15357" y="493047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第六节：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983122" y="576365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经典业务场景的合约解析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26787" y="572486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第七节：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83122" y="2699780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Solidity </a:t>
            </a:r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开发实战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6971" y="586174"/>
            <a:ext cx="297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2000" dirty="0"/>
              <a:t>第四节：合约项目工程化</a:t>
            </a:r>
            <a:endParaRPr kumimoji="1"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276860" y="1228725"/>
            <a:ext cx="7108825" cy="4831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b="1"/>
              <a:t>Truffle</a:t>
            </a:r>
            <a:r>
              <a:rPr lang="en-US" altLang="zh-CN"/>
              <a:t> (</a:t>
            </a:r>
            <a:r>
              <a:rPr lang="en-US" altLang="zh-CN">
                <a:hlinkClick r:id="rId2" tooltip="" action="ppaction://hlinkfile"/>
              </a:rPr>
              <a:t>https://trufflesuite.com/truffle/</a:t>
            </a:r>
            <a:r>
              <a:rPr lang="en-US" altLang="zh-CN"/>
              <a:t>)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zh-CN" altLang="en-US"/>
              <a:t>Truffle 是一个在以太坊进行 DApp 开发的开发环境、测试框架。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- </a:t>
            </a:r>
            <a:r>
              <a:rPr lang="zh-CN" altLang="en-US"/>
              <a:t>合约生命周期管理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- </a:t>
            </a:r>
            <a:r>
              <a:rPr lang="zh-CN" altLang="en-US"/>
              <a:t>合约自动测试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- </a:t>
            </a:r>
            <a:r>
              <a:rPr lang="zh-CN" altLang="en-US"/>
              <a:t>可编程的部署脚本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- </a:t>
            </a:r>
            <a:r>
              <a:rPr lang="zh-CN" altLang="en-US"/>
              <a:t>网络配置与管理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995" y="3406775"/>
            <a:ext cx="6763385" cy="32207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6971" y="586174"/>
            <a:ext cx="297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2000" dirty="0"/>
              <a:t>第四节：合约项目工程化</a:t>
            </a:r>
            <a:endParaRPr kumimoji="1"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276860" y="1228725"/>
            <a:ext cx="710882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b="1"/>
              <a:t>Ganache</a:t>
            </a:r>
            <a:r>
              <a:rPr lang="en-US" altLang="zh-CN"/>
              <a:t> (</a:t>
            </a:r>
            <a:r>
              <a:rPr lang="en-US" altLang="zh-CN">
                <a:hlinkClick r:id="rId2" tooltip="" action="ppaction://hlinkfile"/>
              </a:rPr>
              <a:t>https://trufflesuite.com/ganache/</a:t>
            </a:r>
            <a:r>
              <a:rPr lang="en-US" altLang="zh-CN"/>
              <a:t>)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zh-CN" altLang="en-US"/>
              <a:t>本地模拟的以太坊环境，可快速的进行本地合约部署与测试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540" y="3366770"/>
            <a:ext cx="6743065" cy="33629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6971" y="586174"/>
            <a:ext cx="297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2000" dirty="0"/>
              <a:t>第四节：合约项目工程化</a:t>
            </a:r>
            <a:endParaRPr kumimoji="1"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276860" y="1228725"/>
            <a:ext cx="9054465" cy="23069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OpenZeppelin </a:t>
            </a: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  <a:hlinkClick r:id="rId2" tooltip="" action="ppaction://hlinkfile"/>
              </a:rPr>
              <a:t>https://openzeppelin.com/contracts/</a:t>
            </a:r>
            <a:r>
              <a:rPr lang="en-US" altLang="zh-CN">
                <a:sym typeface="+mn-ea"/>
              </a:rPr>
              <a:t>)</a:t>
            </a:r>
            <a:r>
              <a:rPr lang="zh-CN" altLang="en-US"/>
              <a:t> 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源码（</a:t>
            </a:r>
            <a:r>
              <a:rPr lang="zh-CN" altLang="en-US">
                <a:sym typeface="+mn-ea"/>
                <a:hlinkClick r:id="rId3" tooltip="" action="ppaction://hlinkfile"/>
              </a:rPr>
              <a:t>https://github.com/OpenZeppelin/openzeppelin-contracts/tree/master/contracts</a:t>
            </a:r>
            <a:r>
              <a:rPr lang="zh-CN" altLang="en-US"/>
              <a:t>）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945" y="3779520"/>
            <a:ext cx="7184390" cy="28155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6860" y="2447290"/>
            <a:ext cx="89655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/>
              <a:t>一个智能合约审查服务商。建立在他们的合约审查经验之上，一些最佳实践被整理到了OpenZeppelin。它包括最常用的ERC标准实现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986971" y="586174"/>
            <a:ext cx="297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/>
              <a:t>第四节：合约项目工程化</a:t>
            </a:r>
            <a:endParaRPr kumimoji="1"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80365" y="1064260"/>
            <a:ext cx="17875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/>
              <a:t>第四节课作业：</a:t>
            </a:r>
            <a:endParaRPr lang="zh-CN" altLang="en-US" b="1"/>
          </a:p>
        </p:txBody>
      </p:sp>
      <p:sp>
        <p:nvSpPr>
          <p:cNvPr id="2" name="文本框 1"/>
          <p:cNvSpPr txBox="1"/>
          <p:nvPr/>
        </p:nvSpPr>
        <p:spPr>
          <a:xfrm>
            <a:off x="878840" y="1694180"/>
            <a:ext cx="9598025" cy="28613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- </a:t>
            </a:r>
            <a:r>
              <a:rPr lang="zh-CN" altLang="en-US"/>
              <a:t>阅读</a:t>
            </a:r>
            <a:r>
              <a:rPr lang="en-US" altLang="zh-CN"/>
              <a:t>OpenZeppelin</a:t>
            </a:r>
            <a:r>
              <a:rPr lang="zh-CN" altLang="en-US"/>
              <a:t>中的</a:t>
            </a:r>
            <a:r>
              <a:rPr lang="en-US" altLang="zh-CN"/>
              <a:t>ERC20</a:t>
            </a:r>
            <a:r>
              <a:rPr lang="zh-CN" altLang="en-US"/>
              <a:t>源码，在标准</a:t>
            </a:r>
            <a:r>
              <a:rPr lang="en-US" altLang="zh-CN"/>
              <a:t>ERC20</a:t>
            </a:r>
            <a:r>
              <a:rPr lang="zh-CN" altLang="en-US"/>
              <a:t>基础上，开发包括如下功能的</a:t>
            </a:r>
            <a:r>
              <a:rPr lang="en-US" altLang="zh-CN"/>
              <a:t>ERC20</a:t>
            </a:r>
            <a:r>
              <a:rPr lang="zh-CN" altLang="en-US"/>
              <a:t>合约：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	- </a:t>
            </a:r>
            <a:r>
              <a:rPr lang="zh-CN" altLang="en-US"/>
              <a:t>支持项目方增发的功能</a:t>
            </a:r>
            <a:endParaRPr lang="zh-CN" altLang="en-US"/>
          </a:p>
          <a:p>
            <a:r>
              <a:rPr lang="en-US" altLang="zh-CN"/>
              <a:t>	- </a:t>
            </a:r>
            <a:r>
              <a:rPr lang="zh-CN" altLang="en-US"/>
              <a:t>支持销毁的功能</a:t>
            </a:r>
            <a:endParaRPr lang="zh-CN" altLang="en-US"/>
          </a:p>
          <a:p>
            <a:r>
              <a:rPr lang="en-US" altLang="zh-CN"/>
              <a:t>	- </a:t>
            </a:r>
            <a:r>
              <a:rPr lang="zh-CN" altLang="en-US"/>
              <a:t>支持交易收取手续费至项目方配置的地址</a:t>
            </a:r>
            <a:endParaRPr lang="zh-CN" altLang="en-US"/>
          </a:p>
          <a:p>
            <a:r>
              <a:rPr lang="en-US" altLang="zh-CN"/>
              <a:t>	- </a:t>
            </a:r>
            <a:r>
              <a:rPr lang="zh-CN" altLang="en-US"/>
              <a:t>支持交易销毁部分代币的功能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编写合约测试用例，本地测试以上功能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测试通过后，通过</a:t>
            </a:r>
            <a:r>
              <a:rPr lang="en-US" altLang="zh-CN"/>
              <a:t>truffle</a:t>
            </a:r>
            <a:r>
              <a:rPr lang="zh-CN" altLang="en-US"/>
              <a:t>，部署在</a:t>
            </a:r>
            <a:r>
              <a:rPr lang="en-US" altLang="zh-CN"/>
              <a:t>rinkeby</a:t>
            </a:r>
            <a:r>
              <a:rPr lang="zh-CN" altLang="en-US"/>
              <a:t>网络，并开源合约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73573" y="-74025"/>
            <a:ext cx="12339145" cy="6999890"/>
          </a:xfrm>
          <a:prstGeom prst="rect">
            <a:avLst/>
          </a:prstGeom>
          <a:gradFill flip="none" rotWithShape="1">
            <a:gsLst>
              <a:gs pos="0">
                <a:srgbClr val="5F23F0">
                  <a:alpha val="3000"/>
                </a:srgbClr>
              </a:gs>
              <a:gs pos="100000">
                <a:schemeClr val="bg1">
                  <a:lumMod val="95000"/>
                  <a:alpha val="56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95800" y="1231782"/>
            <a:ext cx="2582666" cy="1174977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353939" y="5838041"/>
            <a:ext cx="1141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2"/>
              </a:rPr>
              <a:t>YouTube</a:t>
            </a:r>
            <a:endParaRPr lang="en-GB" altLang="zh-CN" b="1" u="sng" dirty="0">
              <a:solidFill>
                <a:srgbClr val="7030A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48779" y="5838041"/>
            <a:ext cx="1020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3"/>
              </a:rPr>
              <a:t>Discord</a:t>
            </a:r>
            <a:endParaRPr lang="en-GB" altLang="zh-CN" b="1" dirty="0">
              <a:solidFill>
                <a:srgbClr val="7030A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06427" y="4563722"/>
            <a:ext cx="1238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b="1" dirty="0" err="1"/>
              <a:t>TinTin</a:t>
            </a:r>
            <a:r>
              <a:rPr lang="zh-CN" altLang="en-US" sz="1400" b="1" dirty="0"/>
              <a:t>公众号</a:t>
            </a:r>
            <a:endParaRPr lang="zh-CN" altLang="en-US" sz="1400" b="1" dirty="0"/>
          </a:p>
        </p:txBody>
      </p:sp>
      <p:sp>
        <p:nvSpPr>
          <p:cNvPr id="17" name="文本框 16"/>
          <p:cNvSpPr txBox="1"/>
          <p:nvPr/>
        </p:nvSpPr>
        <p:spPr>
          <a:xfrm>
            <a:off x="3950555" y="5853351"/>
            <a:ext cx="949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4"/>
              </a:rPr>
              <a:t>Twitter</a:t>
            </a:r>
            <a:endParaRPr lang="en-GB" altLang="zh-CN" b="1" u="sng" dirty="0">
              <a:solidFill>
                <a:srgbClr val="7030A0"/>
              </a:solidFill>
            </a:endParaRPr>
          </a:p>
        </p:txBody>
      </p:sp>
      <p:cxnSp>
        <p:nvCxnSpPr>
          <p:cNvPr id="20" name="直线连接符 19"/>
          <p:cNvCxnSpPr/>
          <p:nvPr/>
        </p:nvCxnSpPr>
        <p:spPr>
          <a:xfrm>
            <a:off x="5127201" y="5739147"/>
            <a:ext cx="0" cy="5461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线连接符 20"/>
          <p:cNvCxnSpPr/>
          <p:nvPr/>
        </p:nvCxnSpPr>
        <p:spPr>
          <a:xfrm>
            <a:off x="6622041" y="5741051"/>
            <a:ext cx="0" cy="5461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0347" y="2992149"/>
            <a:ext cx="1404883" cy="137715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2990" y="2978285"/>
            <a:ext cx="1404884" cy="140488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983782" y="4550418"/>
            <a:ext cx="1238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b="1" dirty="0" err="1"/>
              <a:t>TinTin</a:t>
            </a:r>
            <a:r>
              <a:rPr lang="zh-CN" altLang="en-US" sz="1400" b="1" dirty="0"/>
              <a:t>小助手</a:t>
            </a:r>
            <a:endParaRPr lang="zh-CN" altLang="en-US" sz="14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793</Words>
  <Application>WPS 演示</Application>
  <PresentationFormat>宽屏</PresentationFormat>
  <Paragraphs>105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Arial</vt:lpstr>
      <vt:lpstr>方正书宋_GBK</vt:lpstr>
      <vt:lpstr>Wingdings</vt:lpstr>
      <vt:lpstr>Poppins</vt:lpstr>
      <vt:lpstr>等线</vt:lpstr>
      <vt:lpstr>微软雅黑</vt:lpstr>
      <vt:lpstr>汉仪旗黑</vt:lpstr>
      <vt:lpstr>宋体</vt:lpstr>
      <vt:lpstr>Arial Unicode MS</vt:lpstr>
      <vt:lpstr>等线 Light</vt:lpstr>
      <vt:lpstr>汉仪中等线KW</vt:lpstr>
      <vt:lpstr>汉仪书宋二KW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Yixiao Cai</dc:creator>
  <cp:lastModifiedBy>owen</cp:lastModifiedBy>
  <cp:revision>173</cp:revision>
  <dcterms:created xsi:type="dcterms:W3CDTF">2022-02-12T08:08:35Z</dcterms:created>
  <dcterms:modified xsi:type="dcterms:W3CDTF">2022-02-12T08:08:35Z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